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gHNXtrAiDX15wVFixFtx1qt/dB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18DA8DE-6E28-42D2-BBB4-95334EC52FBD}">
  <a:tblStyle styleId="{E18DA8DE-6E28-42D2-BBB4-95334EC52FB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customschemas.google.com/relationships/presentationmetadata" Target="meta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19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22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23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24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25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27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6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6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6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6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6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6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7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.ly/bjwKZ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.ly/bD0MA" TargetMode="External"/><Relationship Id="rId4" Type="http://schemas.openxmlformats.org/officeDocument/2006/relationships/hyperlink" Target="https://t.ly/bD0MA" TargetMode="External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Relationship Id="rId5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youyou.pixnet.net/blog/post/119383183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.ly/e7DYb" TargetMode="External"/><Relationship Id="rId4" Type="http://schemas.openxmlformats.org/officeDocument/2006/relationships/hyperlink" Target="https://t.ly/e7DYb" TargetMode="External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.ly/LMqYW" TargetMode="External"/><Relationship Id="rId4" Type="http://schemas.openxmlformats.org/officeDocument/2006/relationships/hyperlink" Target="https://t.ly/LMqYW" TargetMode="External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.ly/2PBmO" TargetMode="External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notify-bot.line.me/zh_TW/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pitester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.ly/v8R7W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blog.tonycube.com/2018/11/visual-studio-code.html" TargetMode="External"/><Relationship Id="rId5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.ly/OMA87" TargetMode="External"/><Relationship Id="rId4" Type="http://schemas.openxmlformats.org/officeDocument/2006/relationships/hyperlink" Target="https://t.ly/OMA87" TargetMode="External"/><Relationship Id="rId5" Type="http://schemas.openxmlformats.org/officeDocument/2006/relationships/hyperlink" Target="https://t.ly/kqD39" TargetMode="External"/><Relationship Id="rId6" Type="http://schemas.openxmlformats.org/officeDocument/2006/relationships/hyperlink" Target="https://t.ly/LMqYW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t.ly/6MrNY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.ly/7JXkJ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.ly/7JXkJ" TargetMode="External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.ly/PGP11" TargetMode="External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t.ly/OM07D" TargetMode="External"/><Relationship Id="rId4" Type="http://schemas.openxmlformats.org/officeDocument/2006/relationships/hyperlink" Target="https://t.ly/PMZKx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.ly/yK3Lp" TargetMode="External"/><Relationship Id="rId4" Type="http://schemas.openxmlformats.org/officeDocument/2006/relationships/hyperlink" Target="https://t.ly/yK3Lp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>
            <p:ph type="ctrTitle"/>
          </p:nvPr>
        </p:nvSpPr>
        <p:spPr>
          <a:xfrm>
            <a:off x="1524000" y="63725"/>
            <a:ext cx="91440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ESP32-CAM</a:t>
            </a:r>
            <a:br>
              <a:rPr lang="zh-TW"/>
            </a:br>
            <a:r>
              <a:rPr lang="zh-TW"/>
              <a:t>影像串流與AI辨識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https://t.ly/bjwKZ</a:t>
            </a:r>
            <a:endParaRPr/>
          </a:p>
        </p:txBody>
      </p:sp>
      <p:sp>
        <p:nvSpPr>
          <p:cNvPr id="164" name="Google Shape;16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程式上傳步驟</a:t>
            </a:r>
            <a:endParaRPr/>
          </a:p>
        </p:txBody>
      </p:sp>
      <p:sp>
        <p:nvSpPr>
          <p:cNvPr id="250" name="Google Shape;25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拿一條母母線，將GND與IO0對接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按下Rst，將晶片重開機，此時進入燒錄模式</a:t>
            </a:r>
            <a:br>
              <a:rPr lang="zh-TW"/>
            </a:br>
            <a:r>
              <a:rPr lang="zh-TW"/>
              <a:t>(序列視窗會出現waiting for download)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Arduino IDE按程式上傳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等候上傳完畢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出現Leaving…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拔除IO0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按下rst重開機，此時晶片進入工作模式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等候序列視窗資訊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1" name="Google Shape;25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2" name="Google Shape;2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8646" y="142003"/>
            <a:ext cx="4423996" cy="200331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/>
          <p:nvPr/>
        </p:nvSpPr>
        <p:spPr>
          <a:xfrm>
            <a:off x="7080738" y="1148862"/>
            <a:ext cx="2133600" cy="54182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7652" y="3973392"/>
            <a:ext cx="6190517" cy="93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ESP32-CAM基礎測試</a:t>
            </a:r>
            <a:endParaRPr/>
          </a:p>
        </p:txBody>
      </p:sp>
      <p:sp>
        <p:nvSpPr>
          <p:cNvPr id="261" name="Google Shape;261;p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ESP32-CAM內建閃光燈，位在GPIO4。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以下程式可測試閃光燈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（請勿直視閃光燈）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sz="3600" u="sng">
                <a:solidFill>
                  <a:schemeClr val="hlink"/>
                </a:solidFill>
                <a:hlinkClick r:id="rId4"/>
              </a:rPr>
              <a:t>t.ly/bD0MA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</p:txBody>
      </p:sp>
      <p:sp>
        <p:nvSpPr>
          <p:cNvPr id="262" name="Google Shape;262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3" name="Google Shape;26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9226" y="2452925"/>
            <a:ext cx="6671125" cy="3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1"/>
          <p:cNvSpPr/>
          <p:nvPr/>
        </p:nvSpPr>
        <p:spPr>
          <a:xfrm>
            <a:off x="9858175" y="4425350"/>
            <a:ext cx="752400" cy="675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影像伺服器</a:t>
            </a:r>
            <a:br>
              <a:rPr lang="zh-TW"/>
            </a:br>
            <a:r>
              <a:rPr lang="zh-TW"/>
              <a:t>Cam WebServer</a:t>
            </a:r>
            <a:endParaRPr/>
          </a:p>
        </p:txBody>
      </p:sp>
      <p:sp>
        <p:nvSpPr>
          <p:cNvPr id="270" name="Google Shape;270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3600"/>
              <a:t>使用範例程式</a:t>
            </a:r>
            <a:endParaRPr sz="3600"/>
          </a:p>
        </p:txBody>
      </p:sp>
      <p:sp>
        <p:nvSpPr>
          <p:cNvPr id="271" name="Google Shape;27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影像伺服器</a:t>
            </a:r>
            <a:endParaRPr/>
          </a:p>
        </p:txBody>
      </p:sp>
      <p:sp>
        <p:nvSpPr>
          <p:cNvPr id="277" name="Google Shape;2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52229469-474895196.jpg" id="278" name="Google Shape;2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8950" y="2347423"/>
            <a:ext cx="4514850" cy="280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3"/>
          <p:cNvSpPr txBox="1"/>
          <p:nvPr>
            <p:ph idx="1" type="body"/>
          </p:nvPr>
        </p:nvSpPr>
        <p:spPr>
          <a:xfrm>
            <a:off x="838200" y="1825625"/>
            <a:ext cx="522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開啟範例檔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修改10及12行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將10註解，12開啟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14、15行修改自己的WIFI設定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依據P8的上傳步驟，將程式上傳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觀察取得的IP</a:t>
            </a:r>
            <a:endParaRPr/>
          </a:p>
        </p:txBody>
      </p:sp>
      <p:pic>
        <p:nvPicPr>
          <p:cNvPr descr="https://pic.pimg.tw/youyouyou/1552229433-3245963724.png" id="280" name="Google Shape;2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8330" y="171329"/>
            <a:ext cx="7004539" cy="1833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c.pimg.tw/youyouyou/1552229861-2204478289.jpg" id="281" name="Google Shape;28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5138" y="4879702"/>
            <a:ext cx="4066442" cy="173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連線測試</a:t>
            </a:r>
            <a:endParaRPr/>
          </a:p>
        </p:txBody>
      </p:sp>
      <p:sp>
        <p:nvSpPr>
          <p:cNvPr id="287" name="Google Shape;287;p14"/>
          <p:cNvSpPr txBox="1"/>
          <p:nvPr>
            <p:ph idx="1" type="body"/>
          </p:nvPr>
        </p:nvSpPr>
        <p:spPr>
          <a:xfrm>
            <a:off x="653825" y="1825625"/>
            <a:ext cx="1070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須在同一個網域</a:t>
            </a:r>
            <a:endParaRPr/>
          </a:p>
        </p:txBody>
      </p:sp>
      <p:sp>
        <p:nvSpPr>
          <p:cNvPr id="288" name="Google Shape;28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52230047-1765510394_n.jpg" id="289" name="Google Shape;2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675" y="496888"/>
            <a:ext cx="8220875" cy="58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常見問題</a:t>
            </a:r>
            <a:endParaRPr/>
          </a:p>
        </p:txBody>
      </p:sp>
      <p:sp>
        <p:nvSpPr>
          <p:cNvPr id="296" name="Google Shape;296;p15"/>
          <p:cNvSpPr txBox="1"/>
          <p:nvPr>
            <p:ph idx="1" type="body"/>
          </p:nvPr>
        </p:nvSpPr>
        <p:spPr>
          <a:xfrm>
            <a:off x="838200" y="1825625"/>
            <a:ext cx="10588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ESP32影像僅能使用WIFI傳輸，效能依賴網路環境，多人連線可能造成AP負擔，導致網路傳輸太慢，並非ESP32本身問題。（強烈推薦UniFi 商用網路AP）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使用手機分享網路雖可以避免多人使用網路擁塞，但注意電腦、ESP32必須同時連上手機的網路。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效能測試可以參考本篇文章</a:t>
            </a:r>
            <a:br>
              <a:rPr lang="zh-TW"/>
            </a:br>
            <a:r>
              <a:rPr lang="zh-TW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https://youyouyou.pixnet.net/blog/post/119383183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1024x768約在3-10fps之間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•"/>
            </a:pPr>
            <a:r>
              <a:rPr lang="zh-TW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640x480約在10-20fps之間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297" name="Google Shape;297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8" name="Google Shape;298;p15"/>
          <p:cNvPicPr preferRelativeResize="0"/>
          <p:nvPr/>
        </p:nvPicPr>
        <p:blipFill rotWithShape="1">
          <a:blip r:embed="rId4">
            <a:alphaModFix/>
          </a:blip>
          <a:srcRect b="0" l="0" r="79840" t="0"/>
          <a:stretch/>
        </p:blipFill>
        <p:spPr>
          <a:xfrm rot="5400000">
            <a:off x="9592450" y="-703125"/>
            <a:ext cx="14900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自動拍照與存檔</a:t>
            </a:r>
            <a:endParaRPr/>
          </a:p>
        </p:txBody>
      </p:sp>
      <p:sp>
        <p:nvSpPr>
          <p:cNvPr id="304" name="Google Shape;304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連接感應器</a:t>
            </a:r>
            <a:endParaRPr/>
          </a:p>
        </p:txBody>
      </p:sp>
      <p:sp>
        <p:nvSpPr>
          <p:cNvPr id="311" name="Google Shape;311;p17"/>
          <p:cNvSpPr txBox="1"/>
          <p:nvPr>
            <p:ph idx="1" type="body"/>
          </p:nvPr>
        </p:nvSpPr>
        <p:spPr>
          <a:xfrm>
            <a:off x="838200" y="1825625"/>
            <a:ext cx="448407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將人體感測器與ESP32-CAM連接，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VCC-&gt;5V或3.3V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OUT-&gt;IO13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GND-&gt;GND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紅外線感應簡易測試：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t.ly/e7DYb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60020588-801953872_n.png" id="313" name="Google Shape;31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252" y="1218700"/>
            <a:ext cx="6686749" cy="51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拍照存SD卡</a:t>
            </a:r>
            <a:endParaRPr/>
          </a:p>
        </p:txBody>
      </p:sp>
      <p:sp>
        <p:nvSpPr>
          <p:cNvPr id="319" name="Google Shape;31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0" name="Google Shape;320;p18"/>
          <p:cNvSpPr txBox="1"/>
          <p:nvPr>
            <p:ph idx="1" type="body"/>
          </p:nvPr>
        </p:nvSpPr>
        <p:spPr>
          <a:xfrm>
            <a:off x="838200" y="1825625"/>
            <a:ext cx="6193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修改WIFI設定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有人經過時會自動拍照並存擋在SD卡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當然也可以上傳Line或其他服務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程式下載：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t.ly/LMqYW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SD卡拔除後，必須重開才會寫入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編號為1,2,3...也可改用UNIX時間作為檔名，就不會覆蓋。請自行修改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1" name="Google Shape;32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9850" y="815475"/>
            <a:ext cx="4536025" cy="33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Line 通知</a:t>
            </a:r>
            <a:endParaRPr/>
          </a:p>
        </p:txBody>
      </p:sp>
      <p:sp>
        <p:nvSpPr>
          <p:cNvPr id="327" name="Google Shape;327;p1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28" name="Google Shape;328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進度</a:t>
            </a:r>
            <a:endParaRPr/>
          </a:p>
        </p:txBody>
      </p:sp>
      <p:sp>
        <p:nvSpPr>
          <p:cNvPr id="170" name="Google Shape;170;p2"/>
          <p:cNvSpPr txBox="1"/>
          <p:nvPr>
            <p:ph idx="1" type="body"/>
          </p:nvPr>
        </p:nvSpPr>
        <p:spPr>
          <a:xfrm>
            <a:off x="838200" y="1458750"/>
            <a:ext cx="10515600" cy="5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89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開發環境設定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基礎影像串流Server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利用人體感應器拍照SD卡存檔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利用超音波感應上傳LINE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午餐時間：檢查Python環境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Python opencv模組安裝與測試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Python ESP32CAM視訊擷取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ESP32CAM遠端拍照與錄影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AI雲端商品辨識訓練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POST 影像檔案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商品總價計算</a:t>
            </a:r>
            <a:endParaRPr sz="2400"/>
          </a:p>
        </p:txBody>
      </p:sp>
      <p:sp>
        <p:nvSpPr>
          <p:cNvPr id="171" name="Google Shape;17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 b="12634" l="0" r="0" t="10411"/>
          <a:stretch/>
        </p:blipFill>
        <p:spPr>
          <a:xfrm>
            <a:off x="6781359" y="1506800"/>
            <a:ext cx="5155490" cy="430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連接超音波</a:t>
            </a:r>
            <a:endParaRPr/>
          </a:p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>
            <a:off x="838200" y="1825625"/>
            <a:ext cx="4078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利用超音波測試距離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echoPin接在GPIO14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trigPin接在GPIO15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超音波測試程式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https://t.ly/2PBmO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7" name="Google Shape;3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6703" y="875028"/>
            <a:ext cx="6958025" cy="34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Line通知</a:t>
            </a:r>
            <a:endParaRPr/>
          </a:p>
        </p:txBody>
      </p:sp>
      <p:sp>
        <p:nvSpPr>
          <p:cNvPr id="344" name="Google Shape;344;p21"/>
          <p:cNvSpPr txBox="1"/>
          <p:nvPr>
            <p:ph idx="1" type="body"/>
          </p:nvPr>
        </p:nvSpPr>
        <p:spPr>
          <a:xfrm>
            <a:off x="838200" y="1825625"/>
            <a:ext cx="665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由於SD卡較不方便，我們改用Line來接收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先建立Line通知服務：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每1分鐘（超音波或人體感測），傳送一張照片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6" name="Google Shape;3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250" y="-3659050"/>
            <a:ext cx="4653758" cy="98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串接LINE機器人</a:t>
            </a:r>
            <a:endParaRPr/>
          </a:p>
        </p:txBody>
      </p:sp>
      <p:sp>
        <p:nvSpPr>
          <p:cNvPr id="352" name="Google Shape;352;p22"/>
          <p:cNvSpPr txBox="1"/>
          <p:nvPr>
            <p:ph idx="1" type="body"/>
          </p:nvPr>
        </p:nvSpPr>
        <p:spPr>
          <a:xfrm>
            <a:off x="484632" y="1600200"/>
            <a:ext cx="73395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Line是台灣最流行的聊天軟體，因此如果IoT的一些裝置能透過LINE傳送就很棒了，簡單的來說，例如說當倉庫的溫度濕度或濕度超過某一溫度時，就傳訊到管理員手機LINE中進行提醒來查看，或者，家中窗戶被打開時，就拍照並傳訊到使用者LINE中。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LINE的自動化傳訊工具目前來說分成兩種，BOT跟Notify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LINE Notify 製作過程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/>
              <a:t>一、申請LINE Notify服務</a:t>
            </a:r>
            <a:endParaRPr b="1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/>
              <a:t>二、取得使用者Token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/>
              <a:t>三、自動化訊息</a:t>
            </a:r>
            <a:endParaRPr b="1"/>
          </a:p>
        </p:txBody>
      </p:sp>
      <p:sp>
        <p:nvSpPr>
          <p:cNvPr id="353" name="Google Shape;353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4" name="Google Shape;354;p22"/>
          <p:cNvSpPr/>
          <p:nvPr/>
        </p:nvSpPr>
        <p:spPr>
          <a:xfrm>
            <a:off x="10037184" y="124578"/>
            <a:ext cx="611700" cy="504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c.pimg.tw/youyouyou/1518524486-1863466201_n.png" id="355" name="Google Shape;3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4682" y="1628800"/>
            <a:ext cx="2159395" cy="4318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https://notify-bot.line.me/zh_TW/</a:t>
            </a:r>
            <a:endParaRPr/>
          </a:p>
        </p:txBody>
      </p:sp>
      <p:sp>
        <p:nvSpPr>
          <p:cNvPr id="361" name="Google Shape;361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2" name="Google Shape;362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3" name="Google Shape;36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5423" y="1517672"/>
            <a:ext cx="6110097" cy="51086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9" name="Google Shape;369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0" name="Google Shape;370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18516161-2068672090_n.png" id="371" name="Google Shape;3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4585" y="823912"/>
            <a:ext cx="5305425" cy="571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pic.pimg.tw/youyouyou/1518515379-2742127682_n.png" id="372" name="Google Shape;37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61" y="1440300"/>
            <a:ext cx="5252606" cy="44822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8" name="Google Shape;378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複製權杖</a:t>
            </a:r>
            <a:endParaRPr/>
          </a:p>
        </p:txBody>
      </p:sp>
      <p:sp>
        <p:nvSpPr>
          <p:cNvPr id="379" name="Google Shape;379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18516256-3967053743_n.png" id="380" name="Google Shape;3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805" y="660622"/>
            <a:ext cx="5406188" cy="40456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pic.pimg.tw/youyouyou/1518530485-4214825490_n.png" id="381" name="Google Shape;3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5737" y="1825625"/>
            <a:ext cx="3512489" cy="4778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/>
          <p:nvPr>
            <p:ph type="title"/>
          </p:nvPr>
        </p:nvSpPr>
        <p:spPr>
          <a:xfrm>
            <a:off x="533400" y="19917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簡易測試</a:t>
            </a:r>
            <a:endParaRPr/>
          </a:p>
        </p:txBody>
      </p:sp>
      <p:sp>
        <p:nvSpPr>
          <p:cNvPr id="387" name="Google Shape;387;p26"/>
          <p:cNvSpPr txBox="1"/>
          <p:nvPr>
            <p:ph idx="1" type="body"/>
          </p:nvPr>
        </p:nvSpPr>
        <p:spPr>
          <a:xfrm>
            <a:off x="429768" y="1124744"/>
            <a:ext cx="107532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將LINE機器人加入設定的群組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先到：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https://www.apitester.com/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1.修改傳遞方式為POST</a:t>
            </a:r>
            <a:br>
              <a:rPr lang="zh-TW"/>
            </a:br>
            <a:r>
              <a:rPr lang="zh-TW"/>
              <a:t>2.輸入Notify傳訊網址： https://notify-api.line.me/api/notify </a:t>
            </a:r>
            <a:br>
              <a:rPr lang="zh-TW"/>
            </a:br>
            <a:r>
              <a:rPr lang="zh-TW"/>
              <a:t>3.點選Header頁簽</a:t>
            </a:r>
            <a:br>
              <a:rPr lang="zh-TW"/>
            </a:br>
            <a:r>
              <a:rPr lang="zh-TW"/>
              <a:t>4.Post data，輸入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message="hello Eric"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5.新增一個Header參數，請注意Bearer與Token之間有一個空白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8" name="Google Shape;388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389" name="Google Shape;389;p26"/>
          <p:cNvGraphicFramePr/>
          <p:nvPr/>
        </p:nvGraphicFramePr>
        <p:xfrm>
          <a:off x="1408623" y="4620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{E18DA8DE-6E28-42D2-BBB4-95334EC52FBD}</a:tableStyleId>
              </a:tblPr>
              <a:tblGrid>
                <a:gridCol w="3245000"/>
                <a:gridCol w="6956400"/>
              </a:tblGrid>
              <a:tr h="84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 u="none" cap="none" strike="noStrike"/>
                        <a:t>Key欄位</a:t>
                      </a:r>
                      <a:endParaRPr sz="3000" u="none" cap="none" strike="noStrike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 u="none" cap="none" strike="noStrike"/>
                        <a:t>Value欄位</a:t>
                      </a:r>
                      <a:endParaRPr sz="3000" u="none" cap="none" strike="noStrike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 u="none" cap="none" strike="noStrike"/>
                        <a:t>Authorization</a:t>
                      </a:r>
                      <a:endParaRPr sz="3000" u="none" cap="none" strike="noStrike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 u="none" cap="none" strike="noStrike"/>
                        <a:t>Bearer 上面取得的群組Token</a:t>
                      </a:r>
                      <a:endParaRPr sz="3000" u="none" cap="none" strike="noStrike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" name="Google Shape;390;p26"/>
          <p:cNvSpPr/>
          <p:nvPr/>
        </p:nvSpPr>
        <p:spPr>
          <a:xfrm>
            <a:off x="3886201" y="3250299"/>
            <a:ext cx="184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6" name="Google Shape;396;p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7" name="Google Shape;397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8" name="Google Shape;398;p27"/>
          <p:cNvPicPr preferRelativeResize="0"/>
          <p:nvPr/>
        </p:nvPicPr>
        <p:blipFill rotWithShape="1">
          <a:blip r:embed="rId3">
            <a:alphaModFix/>
          </a:blip>
          <a:srcRect b="10014" l="0" r="1806" t="0"/>
          <a:stretch/>
        </p:blipFill>
        <p:spPr>
          <a:xfrm>
            <a:off x="3986450" y="-1592050"/>
            <a:ext cx="11991510" cy="63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超音波+Line通知範例程式</a:t>
            </a:r>
            <a:endParaRPr/>
          </a:p>
        </p:txBody>
      </p:sp>
      <p:sp>
        <p:nvSpPr>
          <p:cNvPr id="405" name="Google Shape;405;p28"/>
          <p:cNvSpPr txBox="1"/>
          <p:nvPr>
            <p:ph idx="1" type="body"/>
          </p:nvPr>
        </p:nvSpPr>
        <p:spPr>
          <a:xfrm>
            <a:off x="838200" y="1825625"/>
            <a:ext cx="738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範例程式：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https://t.ly/v8R7W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請注意，Line接收規定一小時內50張，且最大</a:t>
            </a:r>
            <a:br>
              <a:rPr lang="zh-TW"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latin typeface="Arial"/>
                <a:ea typeface="Arial"/>
                <a:cs typeface="Arial"/>
                <a:sym typeface="Arial"/>
              </a:rPr>
              <a:t>1024x768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（程式提供：法蘭斯大大）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記得改網路設定，並填入Line代號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06" name="Google Shape;406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7" name="Google Shape;4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0600" y="365127"/>
            <a:ext cx="2661450" cy="56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263" y="4561263"/>
            <a:ext cx="83153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TW"/>
              <a:t>Python智慧辨識</a:t>
            </a:r>
            <a:endParaRPr/>
          </a:p>
        </p:txBody>
      </p:sp>
      <p:sp>
        <p:nvSpPr>
          <p:cNvPr id="415" name="Google Shape;415;p2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16" name="Google Shape;416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環境設定</a:t>
            </a:r>
            <a:endParaRPr/>
          </a:p>
        </p:txBody>
      </p:sp>
      <p:sp>
        <p:nvSpPr>
          <p:cNvPr id="178" name="Google Shape;178;p3"/>
          <p:cNvSpPr txBox="1"/>
          <p:nvPr>
            <p:ph idx="1" type="body"/>
          </p:nvPr>
        </p:nvSpPr>
        <p:spPr>
          <a:xfrm>
            <a:off x="574432" y="1825625"/>
            <a:ext cx="281509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ESP32-CAM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ESP32主架構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WIFI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BLE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OV2670(200W)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SD card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閃光燈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缺少USB要在添購USB-TTL</a:t>
            </a:r>
            <a:endParaRPr/>
          </a:p>
        </p:txBody>
      </p:sp>
      <p:pic>
        <p:nvPicPr>
          <p:cNvPr descr="https://pic.pimg.tw/youyouyou/1552228729-4256969197_n.png" id="179" name="Google Shape;1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9529" y="1100870"/>
            <a:ext cx="8802471" cy="5076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esp32-cam」的圖片搜尋結果" id="180" name="Google Shape;180;p3"/>
          <p:cNvPicPr preferRelativeResize="0"/>
          <p:nvPr/>
        </p:nvPicPr>
        <p:blipFill rotWithShape="1">
          <a:blip r:embed="rId4">
            <a:alphaModFix/>
          </a:blip>
          <a:srcRect b="25130" l="3873" r="7701" t="20139"/>
          <a:stretch/>
        </p:blipFill>
        <p:spPr>
          <a:xfrm>
            <a:off x="7127632" y="3825447"/>
            <a:ext cx="4818184" cy="223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Anaconda虛擬環境管理</a:t>
            </a:r>
            <a:endParaRPr/>
          </a:p>
        </p:txBody>
      </p:sp>
      <p:sp>
        <p:nvSpPr>
          <p:cNvPr id="423" name="Google Shape;423;p30"/>
          <p:cNvSpPr txBox="1"/>
          <p:nvPr>
            <p:ph idx="1" type="body"/>
          </p:nvPr>
        </p:nvSpPr>
        <p:spPr>
          <a:xfrm>
            <a:off x="356925" y="1516925"/>
            <a:ext cx="5825400" cy="4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何謂虛擬環境：程式設計師會執行很多個專案，每一個專案可能都會使用一些不同的開發模組，這些開發模組可能會互相衝突，第二種情況是，程式會改版，而以前寫的程式與現有的版本不相容。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此時我們可以位這些專案建立獨立的開發環境，這些環境完全隔離，便可以避免上述的問題，只要我們在開發專案時，指定使用哪一個環境即可。</a:t>
            </a:r>
            <a:endParaRPr/>
          </a:p>
        </p:txBody>
      </p:sp>
      <p:sp>
        <p:nvSpPr>
          <p:cNvPr id="424" name="Google Shape;424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 rotWithShape="1">
          <a:blip r:embed="rId3">
            <a:alphaModFix/>
          </a:blip>
          <a:srcRect b="35666" l="14890" r="4794" t="0"/>
          <a:stretch/>
        </p:blipFill>
        <p:spPr>
          <a:xfrm>
            <a:off x="6480050" y="1394700"/>
            <a:ext cx="5825401" cy="3726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新增虛擬環境</a:t>
            </a:r>
            <a:endParaRPr/>
          </a:p>
        </p:txBody>
      </p:sp>
      <p:sp>
        <p:nvSpPr>
          <p:cNvPr id="432" name="Google Shape;432;p31"/>
          <p:cNvSpPr txBox="1"/>
          <p:nvPr>
            <p:ph idx="1" type="body"/>
          </p:nvPr>
        </p:nvSpPr>
        <p:spPr>
          <a:xfrm>
            <a:off x="838200" y="1825625"/>
            <a:ext cx="5177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點選下方的Create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輸入新的環境名稱</a:t>
            </a:r>
            <a:br>
              <a:rPr lang="zh-TW"/>
            </a:br>
            <a:r>
              <a:rPr lang="zh-TW"/>
              <a:t>例如ESP32CAM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按下Create後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等候一段時間即可看到虛擬環境</a:t>
            </a:r>
            <a:endParaRPr/>
          </a:p>
        </p:txBody>
      </p:sp>
      <p:sp>
        <p:nvSpPr>
          <p:cNvPr id="433" name="Google Shape;433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4" name="Google Shape;4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700" y="461613"/>
            <a:ext cx="57150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Python安裝opencv模組</a:t>
            </a:r>
            <a:endParaRPr/>
          </a:p>
        </p:txBody>
      </p:sp>
      <p:sp>
        <p:nvSpPr>
          <p:cNvPr id="441" name="Google Shape;441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開啟anaconda環境管理工具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點選右側environment，找到base(root)，若你有其他環境，可以自行選擇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點選執行符號▲/open terminal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安裝opencv模組  </a:t>
            </a:r>
            <a:endParaRPr sz="30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sz="3000"/>
              <a:t>輸入</a:t>
            </a:r>
            <a:r>
              <a:rPr lang="zh-TW" sz="300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 install opencv-contrib-python --user</a:t>
            </a:r>
            <a:endParaRPr sz="300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完成安裝後，開啟VSCode</a:t>
            </a:r>
            <a:endParaRPr sz="3000"/>
          </a:p>
        </p:txBody>
      </p:sp>
      <p:sp>
        <p:nvSpPr>
          <p:cNvPr id="442" name="Google Shape;442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安裝主程式</a:t>
            </a:r>
            <a:endParaRPr/>
          </a:p>
        </p:txBody>
      </p:sp>
      <p:sp>
        <p:nvSpPr>
          <p:cNvPr id="448" name="Google Shape;448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詳細解說：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http://blog.tonycube.com/2018/11/visual-studio-code.html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6472" y="3112411"/>
            <a:ext cx="6446520" cy="347709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3"/>
          <p:cNvSpPr/>
          <p:nvPr/>
        </p:nvSpPr>
        <p:spPr>
          <a:xfrm>
            <a:off x="3685032" y="4617720"/>
            <a:ext cx="2112264" cy="128016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修改語系</a:t>
            </a:r>
            <a:endParaRPr/>
          </a:p>
        </p:txBody>
      </p:sp>
      <p:sp>
        <p:nvSpPr>
          <p:cNvPr id="456" name="Google Shape;456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如果你下載的是英文版，想將其改為繁中版本或其他語言版本，可以安裝語言擴充工具：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安裝擴充功能：cmd+shift+p 輸入 ext inst 在 Sidebar 中輸入 zh-TW 選擇 Chinese (Traditional) Language Pack for Visual Studio Code (VS Code 的中文(繁體)語言套件) 按下 Install 然後重載。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cmd+shift+p 輸入 display language -&gt;修改成 "locale":"zh-TW" 儲存後重開就完成了。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38482"/>
            <a:ext cx="9144762" cy="512562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安裝python模組</a:t>
            </a:r>
            <a:endParaRPr/>
          </a:p>
        </p:txBody>
      </p:sp>
      <p:sp>
        <p:nvSpPr>
          <p:cNvPr id="463" name="Google Shape;463;p35"/>
          <p:cNvSpPr/>
          <p:nvPr/>
        </p:nvSpPr>
        <p:spPr>
          <a:xfrm>
            <a:off x="694944" y="3722401"/>
            <a:ext cx="649224" cy="557784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1344168" y="1822184"/>
            <a:ext cx="2935224" cy="1305064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5696712" y="3018805"/>
            <a:ext cx="1353312" cy="510779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自動建議的其他模組</a:t>
            </a:r>
            <a:endParaRPr/>
          </a:p>
        </p:txBody>
      </p:sp>
      <p:sp>
        <p:nvSpPr>
          <p:cNvPr id="471" name="Google Shape;471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72" name="Google Shape;4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503" y="1306070"/>
            <a:ext cx="10240899" cy="516102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6"/>
          <p:cNvSpPr/>
          <p:nvPr/>
        </p:nvSpPr>
        <p:spPr>
          <a:xfrm>
            <a:off x="6318504" y="5367528"/>
            <a:ext cx="4672584" cy="1124712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第一隻程式</a:t>
            </a:r>
            <a:endParaRPr/>
          </a:p>
        </p:txBody>
      </p:sp>
      <p:sp>
        <p:nvSpPr>
          <p:cNvPr id="479" name="Google Shape;479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檔案/開啟資料夾，建立一個python程式碼專用資料夾，例如取名為python，然後開啟該資料夾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進入資料夾畫面後，點選新增資料夾作為分類，例如</a:t>
            </a:r>
            <a:br>
              <a:rPr lang="zh-TW"/>
            </a:br>
            <a:r>
              <a:rPr lang="zh-TW"/>
              <a:t>201908_Basic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在201908_Basic資料夾中</a:t>
            </a:r>
            <a:br>
              <a:rPr lang="zh-TW"/>
            </a:br>
            <a:r>
              <a:rPr lang="zh-TW"/>
              <a:t>新增</a:t>
            </a:r>
            <a:r>
              <a:rPr lang="zh-TW">
                <a:solidFill>
                  <a:srgbClr val="FF0000"/>
                </a:solidFill>
              </a:rPr>
              <a:t>HelloWorld</a:t>
            </a:r>
            <a:r>
              <a:rPr b="1" lang="zh-TW" u="sng">
                <a:solidFill>
                  <a:srgbClr val="FF0000"/>
                </a:solidFill>
              </a:rPr>
              <a:t>.py</a:t>
            </a:r>
            <a:br>
              <a:rPr b="1" lang="zh-TW" u="sng">
                <a:solidFill>
                  <a:srgbClr val="FF0000"/>
                </a:solidFill>
              </a:rPr>
            </a:br>
            <a:r>
              <a:rPr lang="zh-TW"/>
              <a:t>（注意副檔名）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msg1 ="Hello"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msg2 ="World"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print(msg1,msg2)</a:t>
            </a:r>
            <a:endParaRPr/>
          </a:p>
        </p:txBody>
      </p:sp>
      <p:pic>
        <p:nvPicPr>
          <p:cNvPr id="480" name="Google Shape;4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5375" y="3719525"/>
            <a:ext cx="32004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執行，中斷，監看</a:t>
            </a:r>
            <a:endParaRPr/>
          </a:p>
        </p:txBody>
      </p:sp>
      <p:sp>
        <p:nvSpPr>
          <p:cNvPr id="486" name="Google Shape;486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按F5即可立即編譯執行，F10下一行(step)，F5到下一個中斷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中斷：在程式前方點紅色小點，執行會暫停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監看：觀察變數</a:t>
            </a:r>
            <a:br>
              <a:rPr lang="zh-TW"/>
            </a:br>
            <a:r>
              <a:rPr lang="zh-TW"/>
              <a:t>現在狀態與數值</a:t>
            </a:r>
            <a:endParaRPr/>
          </a:p>
        </p:txBody>
      </p:sp>
      <p:pic>
        <p:nvPicPr>
          <p:cNvPr id="487" name="Google Shape;4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496" y="2744904"/>
            <a:ext cx="7831836" cy="397250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8"/>
          <p:cNvSpPr/>
          <p:nvPr/>
        </p:nvSpPr>
        <p:spPr>
          <a:xfrm>
            <a:off x="3986784" y="4983480"/>
            <a:ext cx="1298448" cy="42976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8"/>
          <p:cNvSpPr/>
          <p:nvPr/>
        </p:nvSpPr>
        <p:spPr>
          <a:xfrm>
            <a:off x="6025896" y="3127248"/>
            <a:ext cx="1828800" cy="38404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設定執行組態</a:t>
            </a:r>
            <a:endParaRPr/>
          </a:p>
        </p:txBody>
      </p:sp>
      <p:sp>
        <p:nvSpPr>
          <p:cNvPr id="496" name="Google Shape;496;p39"/>
          <p:cNvSpPr txBox="1"/>
          <p:nvPr>
            <p:ph idx="1" type="body"/>
          </p:nvPr>
        </p:nvSpPr>
        <p:spPr>
          <a:xfrm>
            <a:off x="838200" y="1825625"/>
            <a:ext cx="5003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sz="3000"/>
              <a:t>設定組態，以後就不會問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點選左上新增組態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會開啟預設的lunch.json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直接存檔即可</a:t>
            </a:r>
            <a:endParaRPr sz="3000"/>
          </a:p>
        </p:txBody>
      </p:sp>
      <p:sp>
        <p:nvSpPr>
          <p:cNvPr id="497" name="Google Shape;497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8" name="Google Shape;4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6325" y="3514172"/>
            <a:ext cx="4451976" cy="30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6323" y="66848"/>
            <a:ext cx="6255674" cy="32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8" name="Google Shape;188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「esp32-cam」的圖片搜尋結果" id="190" name="Google Shape;190;p4"/>
          <p:cNvPicPr preferRelativeResize="0"/>
          <p:nvPr/>
        </p:nvPicPr>
        <p:blipFill rotWithShape="1">
          <a:blip r:embed="rId3">
            <a:alphaModFix/>
          </a:blip>
          <a:srcRect b="25130" l="3873" r="7701" t="20139"/>
          <a:stretch/>
        </p:blipFill>
        <p:spPr>
          <a:xfrm>
            <a:off x="1103222" y="1788078"/>
            <a:ext cx="9636875" cy="4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"/>
          <p:cNvSpPr/>
          <p:nvPr/>
        </p:nvSpPr>
        <p:spPr>
          <a:xfrm>
            <a:off x="7048500" y="4487175"/>
            <a:ext cx="3548100" cy="57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先使用自己的webcam測試</a:t>
            </a:r>
            <a:endParaRPr/>
          </a:p>
        </p:txBody>
      </p:sp>
      <p:sp>
        <p:nvSpPr>
          <p:cNvPr id="506" name="Google Shape;506;p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Webcam範例程式：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t.ly/OMA87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ESP32CAM範例程式：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https://t.ly/kqD39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（ESP32CAM Arduino程式：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https://t.ly/LMqYW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）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使用預設的YOLO v3做物件分析</a:t>
            </a:r>
            <a:endParaRPr/>
          </a:p>
        </p:txBody>
      </p:sp>
      <p:sp>
        <p:nvSpPr>
          <p:cNvPr id="514" name="Google Shape;514;p41"/>
          <p:cNvSpPr txBox="1"/>
          <p:nvPr>
            <p:ph idx="1" type="body"/>
          </p:nvPr>
        </p:nvSpPr>
        <p:spPr>
          <a:xfrm>
            <a:off x="838200" y="1825625"/>
            <a:ext cx="7503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下載Yolo v3建議版套件包：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https://t.ly/6MrNY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簡易版：內含80個常見物品，放置在coco.name中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執行YoloObjDetect.py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使用自己的webcam測試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6" name="Google Shape;51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9143" y="446210"/>
            <a:ext cx="3181807" cy="453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1"/>
          <p:cNvPicPr preferRelativeResize="0"/>
          <p:nvPr/>
        </p:nvPicPr>
        <p:blipFill rotWithShape="1">
          <a:blip r:embed="rId5">
            <a:alphaModFix/>
          </a:blip>
          <a:srcRect b="9930" l="5890" r="6056" t="3704"/>
          <a:stretch/>
        </p:blipFill>
        <p:spPr>
          <a:xfrm>
            <a:off x="4880824" y="3569375"/>
            <a:ext cx="3729774" cy="3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解析Yolo主程式</a:t>
            </a:r>
            <a:endParaRPr/>
          </a:p>
        </p:txBody>
      </p:sp>
      <p:sp>
        <p:nvSpPr>
          <p:cNvPr id="524" name="Google Shape;524;p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類別名稱放在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classes變數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信心指數：confidence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物件何時被判斷出來？</a:t>
            </a:r>
            <a:br>
              <a:rPr lang="zh-TW"/>
            </a:br>
            <a:r>
              <a:rPr lang="zh-TW">
                <a:latin typeface="Arial"/>
                <a:ea typeface="Arial"/>
                <a:cs typeface="Arial"/>
                <a:sym typeface="Arial"/>
              </a:rPr>
              <a:t>postprocess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何時知道什麼物件？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drawPred</a:t>
            </a:r>
            <a:endParaRPr/>
          </a:p>
        </p:txBody>
      </p:sp>
      <p:sp>
        <p:nvSpPr>
          <p:cNvPr id="525" name="Google Shape;525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925" y="73238"/>
            <a:ext cx="640080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3276" y="4239450"/>
            <a:ext cx="2955125" cy="25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ESP32CAM+Yolo v3+Line</a:t>
            </a:r>
            <a:endParaRPr/>
          </a:p>
        </p:txBody>
      </p:sp>
      <p:sp>
        <p:nvSpPr>
          <p:cNvPr id="534" name="Google Shape;534;p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下載範例程式，並放到於Yolo資料夾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https://t.ly/7JXkJ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5" name="Google Shape;535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6" name="Google Shape;53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2548" y="-2"/>
            <a:ext cx="2966025" cy="39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7275" y="3531537"/>
            <a:ext cx="4951650" cy="28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37175" y="3583454"/>
            <a:ext cx="3570265" cy="26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發現人活動，就Line給自己</a:t>
            </a:r>
            <a:endParaRPr/>
          </a:p>
        </p:txBody>
      </p:sp>
      <p:sp>
        <p:nvSpPr>
          <p:cNvPr id="545" name="Google Shape;545;p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Line副程式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https://t.ly/7JXkJ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5326" y="326188"/>
            <a:ext cx="3881600" cy="62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ESP32-CAM伺服馬達測試</a:t>
            </a:r>
            <a:endParaRPr/>
          </a:p>
        </p:txBody>
      </p:sp>
      <p:sp>
        <p:nvSpPr>
          <p:cNvPr id="554" name="Google Shape;554;p45"/>
          <p:cNvSpPr txBox="1"/>
          <p:nvPr>
            <p:ph idx="1" type="body"/>
          </p:nvPr>
        </p:nvSpPr>
        <p:spPr>
          <a:xfrm>
            <a:off x="838200" y="1433925"/>
            <a:ext cx="8828700" cy="4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AutoNum type="arabicPeriod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由於ESP32CAM腳位多為共用，因此不能使用ESP32Servo函式庫，須採用原始ledcSetup類比輸出方式，再使用完畢後，立即ledcDetachPin解除類比輸出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AutoNum type="arabicPeriod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線路接法：Org-&gt;GPIO 2, Red-&gt;VIN, GND-&gt;GND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AutoNum type="arabicPeriod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SG90 Servo輸出規格：1638=0度, 4751=90 degree,7864=180 degree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AutoNum type="arabicPeriod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伺服馬達測試程式：</a:t>
            </a:r>
            <a:r>
              <a:rPr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https://t.ly/PGP11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</p:txBody>
      </p:sp>
      <p:sp>
        <p:nvSpPr>
          <p:cNvPr id="555" name="Google Shape;555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56" name="Google Shape;55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6876" y="77351"/>
            <a:ext cx="2382250" cy="23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指令傳送到Server</a:t>
            </a:r>
            <a:endParaRPr/>
          </a:p>
        </p:txBody>
      </p:sp>
      <p:sp>
        <p:nvSpPr>
          <p:cNvPr id="563" name="Google Shape;563;p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接收指令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副程式：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static esp_err_t cmd_handler(httpd_req_t *req)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else if(!strcmp(variable, "</a:t>
            </a:r>
            <a:r>
              <a:rPr b="1" lang="zh-TW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lenc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")) res = s-&gt;set_lenc(s, </a:t>
            </a:r>
            <a:r>
              <a:rPr b="1" lang="zh-TW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val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);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其中</a:t>
            </a:r>
            <a:r>
              <a:rPr lang="zh-TW" sz="3000">
                <a:latin typeface="Arial"/>
                <a:ea typeface="Arial"/>
                <a:cs typeface="Arial"/>
                <a:sym typeface="Arial"/>
              </a:rPr>
              <a:t>http://ip/control?var=servo&amp;val=4751</a:t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伺服器控制：</a:t>
            </a:r>
            <a:r>
              <a:rPr b="1"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https://t.ly/OM07D</a:t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zh-TW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Python看到人自動開門：</a:t>
            </a:r>
            <a:r>
              <a:rPr b="1"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https://t.ly/PMZKx</a:t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USB-TTL安裝</a:t>
            </a:r>
            <a:endParaRPr/>
          </a:p>
        </p:txBody>
      </p:sp>
      <p:sp>
        <p:nvSpPr>
          <p:cNvPr id="197" name="Google Shape;197;p5"/>
          <p:cNvSpPr txBox="1"/>
          <p:nvPr>
            <p:ph idx="1" type="body"/>
          </p:nvPr>
        </p:nvSpPr>
        <p:spPr>
          <a:xfrm>
            <a:off x="838200" y="1825625"/>
            <a:ext cx="507023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下載驅動程式：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b="1" lang="zh-TW" u="sng">
                <a:solidFill>
                  <a:schemeClr val="hlink"/>
                </a:solidFill>
                <a:hlinkClick r:id="rId4"/>
              </a:rPr>
              <a:t>t.ly/yK3Lp</a:t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下載後，執行安裝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確認無驚嘆號即可</a:t>
            </a:r>
            <a:endParaRPr/>
          </a:p>
        </p:txBody>
      </p:sp>
      <p:pic>
        <p:nvPicPr>
          <p:cNvPr descr="https://pic.pimg.tw/youyouyou/1561310558-2990536375.png" id="198" name="Google Shape;19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2806" y="2715418"/>
            <a:ext cx="1123950" cy="1285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c.pimg.tw/youyouyou/1559881453-531727413.png" id="199" name="Google Shape;19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49" y="3538550"/>
            <a:ext cx="68308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59878534-1116330370.png" id="201" name="Google Shape;20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2851" y="1"/>
            <a:ext cx="5192922" cy="2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/>
          <p:nvPr/>
        </p:nvSpPr>
        <p:spPr>
          <a:xfrm rot="5400000">
            <a:off x="8324625" y="1928825"/>
            <a:ext cx="2772000" cy="1629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連接USBTTL與ESP32CAM</a:t>
            </a:r>
            <a:endParaRPr/>
          </a:p>
        </p:txBody>
      </p:sp>
      <p:sp>
        <p:nvSpPr>
          <p:cNvPr id="208" name="Google Shape;208;p6"/>
          <p:cNvSpPr txBox="1"/>
          <p:nvPr>
            <p:ph idx="1" type="body"/>
          </p:nvPr>
        </p:nvSpPr>
        <p:spPr>
          <a:xfrm>
            <a:off x="838200" y="1825625"/>
            <a:ext cx="414410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若上傳程式碼時，顯示timeout或者無法寫入的狀態，則將線從USB拔除，再插回則會正常。但必須等上傳失敗訊息出現在拔除。</a:t>
            </a:r>
            <a:endParaRPr/>
          </a:p>
        </p:txBody>
      </p:sp>
      <p:sp>
        <p:nvSpPr>
          <p:cNvPr id="209" name="Google Shape;20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62393756-3686635058.png"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2564" y="1298697"/>
            <a:ext cx="6582627" cy="505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Arduino IDE下載</a:t>
            </a:r>
            <a:endParaRPr/>
          </a:p>
        </p:txBody>
      </p:sp>
      <p:sp>
        <p:nvSpPr>
          <p:cNvPr id="216" name="Google Shape;216;p7"/>
          <p:cNvSpPr txBox="1"/>
          <p:nvPr>
            <p:ph idx="1" type="body"/>
          </p:nvPr>
        </p:nvSpPr>
        <p:spPr>
          <a:xfrm>
            <a:off x="229700" y="1825625"/>
            <a:ext cx="58380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首先下載arduion IDE 1.8.8以後版本：</a:t>
            </a:r>
            <a:br>
              <a:rPr lang="zh-TW" sz="2400"/>
            </a:br>
            <a:r>
              <a:rPr lang="zh-TW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https://www.arduino.cc/en/Main/Software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建議點選windows zip類型下載，此為免安裝版本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下載後，直接解壓縮即可使用，建議資料夾放在D:或C:之下</a:t>
            </a:r>
            <a:endParaRPr sz="24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217" name="Google Shape;21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8" name="Google Shape;21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5425" y="688506"/>
            <a:ext cx="6180649" cy="34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安裝ESP32核心程式</a:t>
            </a:r>
            <a:endParaRPr/>
          </a:p>
        </p:txBody>
      </p:sp>
      <p:sp>
        <p:nvSpPr>
          <p:cNvPr id="225" name="Google Shape;225;p8"/>
          <p:cNvSpPr txBox="1"/>
          <p:nvPr>
            <p:ph idx="1" type="body"/>
          </p:nvPr>
        </p:nvSpPr>
        <p:spPr>
          <a:xfrm>
            <a:off x="446975" y="1825625"/>
            <a:ext cx="734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開啟Arduino IDE後，開啟檔案/偏好設定，在下方空白處貼上:</a:t>
            </a:r>
            <a:r>
              <a:rPr b="1" lang="zh-TW" sz="2400">
                <a:solidFill>
                  <a:srgbClr val="FF0000"/>
                </a:solidFill>
              </a:rPr>
              <a:t>https://dl.espressif.com/dl/package_esp32_index.json</a:t>
            </a:r>
            <a:endParaRPr b="1" sz="2400">
              <a:solidFill>
                <a:srgbClr val="FF0000"/>
              </a:solidFill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測試穩定版為</a:t>
            </a:r>
            <a:r>
              <a:rPr b="1" lang="zh-TW" sz="2400"/>
              <a:t>1.0.1版</a:t>
            </a:r>
            <a:r>
              <a:rPr lang="zh-TW" sz="2400"/>
              <a:t>，1.0.2確認有問題，1.0.3與0.4我尚未測試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點選工具/開發版/開發版管理員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輸入ESP32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6" name="Google Shape;226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7" name="Google Shape;2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7476" y="3556474"/>
            <a:ext cx="4105551" cy="35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8"/>
          <p:cNvPicPr preferRelativeResize="0"/>
          <p:nvPr/>
        </p:nvPicPr>
        <p:blipFill rotWithShape="1">
          <a:blip r:embed="rId4">
            <a:alphaModFix/>
          </a:blip>
          <a:srcRect b="0" l="0" r="0" t="33002"/>
          <a:stretch/>
        </p:blipFill>
        <p:spPr>
          <a:xfrm>
            <a:off x="913100" y="4250225"/>
            <a:ext cx="5342996" cy="32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/>
          <p:nvPr/>
        </p:nvSpPr>
        <p:spPr>
          <a:xfrm>
            <a:off x="894200" y="4791800"/>
            <a:ext cx="14430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247900" y="6222150"/>
            <a:ext cx="30012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2050" y="181672"/>
            <a:ext cx="5434526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/>
          <p:nvPr/>
        </p:nvSpPr>
        <p:spPr>
          <a:xfrm>
            <a:off x="7637475" y="1825625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10602050" y="1470963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8633200" y="3752213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7447700" y="5141638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修改開發版設定</a:t>
            </a:r>
            <a:endParaRPr/>
          </a:p>
        </p:txBody>
      </p:sp>
      <p:sp>
        <p:nvSpPr>
          <p:cNvPr id="242" name="Google Shape;242;p9"/>
          <p:cNvSpPr txBox="1"/>
          <p:nvPr>
            <p:ph idx="1" type="body"/>
          </p:nvPr>
        </p:nvSpPr>
        <p:spPr>
          <a:xfrm>
            <a:off x="838200" y="1825625"/>
            <a:ext cx="628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完成核心檔案安裝後，再次點選開發版，即可往下找到ESP32系列開發版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本次使用的ESP32CAM將使用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zh-TW">
                <a:solidFill>
                  <a:srgbClr val="FF0000"/>
                </a:solidFill>
              </a:rPr>
              <a:t>ESP32 Wrover Module</a:t>
            </a:r>
            <a:r>
              <a:rPr lang="zh-TW"/>
              <a:t>，此為ESP32通用版本。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修改Port為您電腦的port。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最後修改partition Scheme為Huge APP</a:t>
            </a:r>
            <a:endParaRPr/>
          </a:p>
        </p:txBody>
      </p:sp>
      <p:sp>
        <p:nvSpPr>
          <p:cNvPr id="243" name="Google Shape;243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3">
            <a:alphaModFix/>
          </a:blip>
          <a:srcRect b="0" l="0" r="0" t="34417"/>
          <a:stretch/>
        </p:blipFill>
        <p:spPr>
          <a:xfrm>
            <a:off x="7125600" y="424176"/>
            <a:ext cx="7401625" cy="5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